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0"/>
  </p:notesMasterIdLst>
  <p:sldIdLst>
    <p:sldId id="256" r:id="rId2"/>
    <p:sldId id="266" r:id="rId3"/>
    <p:sldId id="257" r:id="rId4"/>
    <p:sldId id="258" r:id="rId5"/>
    <p:sldId id="272" r:id="rId6"/>
    <p:sldId id="267" r:id="rId7"/>
    <p:sldId id="259" r:id="rId8"/>
    <p:sldId id="260" r:id="rId9"/>
    <p:sldId id="269" r:id="rId10"/>
    <p:sldId id="270" r:id="rId11"/>
    <p:sldId id="271" r:id="rId12"/>
    <p:sldId id="274" r:id="rId13"/>
    <p:sldId id="275" r:id="rId14"/>
    <p:sldId id="262" r:id="rId15"/>
    <p:sldId id="276" r:id="rId16"/>
    <p:sldId id="27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8"/>
    <p:restoredTop sz="94599"/>
  </p:normalViewPr>
  <p:slideViewPr>
    <p:cSldViewPr snapToGrid="0" snapToObjects="1">
      <p:cViewPr>
        <p:scale>
          <a:sx n="83" d="100"/>
          <a:sy n="83" d="100"/>
        </p:scale>
        <p:origin x="106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6FA8B-7156-2746-A873-8D557D5F859B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8C3EF-BC0D-9747-AE3E-90D91968F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anecdote</a:t>
            </a:r>
            <a:r>
              <a:rPr lang="en-US" baseline="0" dirty="0" smtClean="0"/>
              <a:t> with world graphic??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2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also bring in group at a</a:t>
            </a:r>
            <a:r>
              <a:rPr lang="en-US" baseline="0" dirty="0" smtClean="0"/>
              <a:t>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we poin</a:t>
            </a:r>
            <a:r>
              <a:rPr lang="en-US" baseline="0" dirty="0" smtClean="0"/>
              <a:t>t to the four? For analyzing a doc is it the average number of definitions for each value word?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01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Animations?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92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68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urdu</a:t>
            </a:r>
            <a:r>
              <a:rPr lang="en-US" dirty="0" smtClean="0"/>
              <a:t>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54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urdu</a:t>
            </a:r>
            <a:r>
              <a:rPr lang="en-US" dirty="0" smtClean="0"/>
              <a:t>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7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latin typeface="Arial Unicode MS" charset="0"/>
                <a:ea typeface="Arial Unicode MS" charset="0"/>
                <a:cs typeface="Arial Unicode M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E81F55E-8370-E149-85A6-F187AE5C0693}" type="datetime1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1252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C413-1EAB-A940-8154-A9A37D39AEA6}" type="datetime1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9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0708-3345-6B40-8298-B8FA1DF4236A}" type="datetime1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96F7-22BC-F84D-A71B-EB5F5BA6481E}" type="datetime1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90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303899-142B-7140-848C-9A0AFBDEDE73}" type="datetime1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85399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0C8C-1B9D-E849-8236-67D1808C2C84}" type="datetime1">
              <a:rPr lang="en-US" smtClean="0"/>
              <a:t>11/14/16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40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592A-A374-6A46-8CF2-D7481F052785}" type="datetime1">
              <a:rPr lang="en-US" smtClean="0"/>
              <a:t>11/14/16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24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23CB0-3264-D24D-8223-C967781B62CD}" type="datetime1">
              <a:rPr lang="en-US" smtClean="0"/>
              <a:t>11/14/16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9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85C11-028B-0E45-AEC3-8EBCBC539C7E}" type="datetime1">
              <a:rPr lang="en-US" smtClean="0"/>
              <a:t>11/14/16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8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DBD713-2155-E142-A2B8-51BE31957657}" type="datetime1">
              <a:rPr lang="en-US" smtClean="0"/>
              <a:t>11/14/16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2792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669842-2A09-E341-9D5D-5AD12EB21E97}" type="datetime1">
              <a:rPr lang="en-US" smtClean="0"/>
              <a:t>11/14/16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Problem    Objective    Technical Approach    Results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4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3825E50-9D8F-FA43-8FF2-2E36A6D84D89}" type="datetime1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897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488406"/>
            <a:ext cx="8361229" cy="2098226"/>
          </a:xfrm>
        </p:spPr>
        <p:txBody>
          <a:bodyPr/>
          <a:lstStyle/>
          <a:p>
            <a:r>
              <a:rPr lang="en-US" sz="5400" cap="none" dirty="0" smtClean="0">
                <a:latin typeface="Damascus" charset="-78"/>
                <a:ea typeface="Damascus" charset="-78"/>
                <a:cs typeface="Damascus" charset="-78"/>
              </a:rPr>
              <a:t>Computational Analysis of Religious and Ideological Linguistic Behavior</a:t>
            </a:r>
            <a:endParaRPr lang="en-US" sz="5400" cap="none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4488" y="3670519"/>
            <a:ext cx="9344025" cy="1744434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latin typeface="Damascus" charset="-78"/>
                <a:ea typeface="Damascus" charset="-78"/>
                <a:cs typeface="Damascus" charset="-78"/>
              </a:rPr>
              <a:t>University of Virginia, MS in Data Science Capstone</a:t>
            </a:r>
          </a:p>
          <a:p>
            <a:pPr algn="l"/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Samantha </a:t>
            </a:r>
            <a:r>
              <a:rPr lang="en-US" sz="2600" dirty="0" err="1">
                <a:latin typeface="Damascus" charset="-78"/>
                <a:ea typeface="Damascus" charset="-78"/>
                <a:cs typeface="Damascus" charset="-78"/>
              </a:rPr>
              <a:t>Garofalo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, Seth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Green, 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Leigh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Harton, Megan Stiles</a:t>
            </a:r>
          </a:p>
          <a:p>
            <a:pPr algn="r"/>
            <a:endParaRPr lang="en-US" sz="700" dirty="0" smtClean="0">
              <a:latin typeface="Damascus" charset="-78"/>
              <a:ea typeface="Damascus" charset="-78"/>
              <a:cs typeface="Damascus" charset="-78"/>
            </a:endParaRP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Damascus" charset="-78"/>
                <a:ea typeface="Damascus" charset="-78"/>
                <a:cs typeface="Damascus" charset="-78"/>
              </a:rPr>
              <a:t>	</a:t>
            </a:r>
            <a:r>
              <a:rPr lang="en-US" sz="2000" dirty="0" smtClean="0">
                <a:latin typeface="Damascus" charset="-78"/>
                <a:ea typeface="Damascus" charset="-78"/>
                <a:cs typeface="Damascus" charset="-78"/>
              </a:rPr>
              <a:t>				</a:t>
            </a:r>
            <a:endParaRPr lang="en-US" sz="1900" dirty="0">
              <a:solidFill>
                <a:schemeClr val="tx2">
                  <a:lumMod val="75000"/>
                  <a:lumOff val="2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471608" y="3586632"/>
            <a:ext cx="92583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53583" l="28711" r="71875">
                        <a14:foregroundMark x1="50000" y1="22741" x2="50000" y2="22741"/>
                        <a14:foregroundMark x1="39648" y1="17445" x2="39648" y2="17445"/>
                        <a14:foregroundMark x1="49023" y1="17445" x2="49023" y2="17445"/>
                        <a14:foregroundMark x1="57422" y1="16511" x2="57422" y2="16511"/>
                        <a14:foregroundMark x1="62695" y1="24299" x2="62695" y2="24299"/>
                        <a14:foregroundMark x1="57031" y1="27103" x2="57031" y2="27103"/>
                        <a14:foregroundMark x1="53516" y1="26168" x2="53516" y2="26168"/>
                        <a14:foregroundMark x1="46484" y1="26168" x2="46484" y2="26168"/>
                        <a14:foregroundMark x1="43750" y1="26168" x2="43750" y2="26168"/>
                        <a14:foregroundMark x1="38672" y1="26791" x2="38672" y2="26791"/>
                        <a14:foregroundMark x1="37891" y1="44237" x2="37891" y2="44237"/>
                        <a14:foregroundMark x1="47656" y1="44237" x2="47656" y2="44237"/>
                        <a14:foregroundMark x1="61328" y1="44548" x2="61328" y2="44548"/>
                      </a14:backgroundRemoval>
                    </a14:imgEffect>
                  </a14:imgLayer>
                </a14:imgProps>
              </a:ext>
            </a:extLst>
          </a:blip>
          <a:srcRect l="33646" r="33444" b="48973"/>
          <a:stretch/>
        </p:blipFill>
        <p:spPr>
          <a:xfrm>
            <a:off x="1614488" y="4829854"/>
            <a:ext cx="1376417" cy="13379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16079" y="5152160"/>
            <a:ext cx="5247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Advisor:  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  Don Brown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Client:        Peter 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Ochs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Sponsor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: 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  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ARL        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433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amascus" charset="-78"/>
                <a:ea typeface="Damascus" charset="-78"/>
                <a:cs typeface="Damascus" charset="-78"/>
              </a:rPr>
              <a:t>Technical Approach: </a:t>
            </a:r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Context Vectors</a:t>
            </a:r>
            <a:endParaRPr lang="en-US" dirty="0"/>
          </a:p>
        </p:txBody>
      </p:sp>
      <p:sp>
        <p:nvSpPr>
          <p:cNvPr id="4" name="AutoShape 2" descr="https://lh4.googleusercontent.com/novO38FHioga_PN4EcP8ILNgx5tbCA0-UyQ-FM98_UG8z3EDOP-f2pzgzx44YLTzQDKwEUu2-rJkLNh39qSzlQDWT6cwOgpHwlhL0T4lA6m02Vilp7--ix--D8Dg_l7cb-fnAZM7QHI"/>
          <p:cNvSpPr>
            <a:spLocks noChangeAspect="1" noChangeArrowheads="1"/>
          </p:cNvSpPr>
          <p:nvPr/>
        </p:nvSpPr>
        <p:spPr bwMode="auto">
          <a:xfrm>
            <a:off x="-1" y="-1"/>
            <a:ext cx="3686629" cy="368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</a:t>
            </a:r>
            <a:r>
              <a:rPr lang="en-US" sz="17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        Objectives 		           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Technical Approach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6338" y="5201916"/>
            <a:ext cx="471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Collect words </a:t>
            </a:r>
            <a:r>
              <a:rPr lang="en-US" sz="2400" b="1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in context vector</a:t>
            </a:r>
            <a:endParaRPr lang="en-US" sz="2400" b="1" dirty="0">
              <a:solidFill>
                <a:schemeClr val="tx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3074" name="Picture 2" descr="https://lh3.googleusercontent.com/xJQ_PubGkaj8bIi_3TvqvgntwqkLHBR8yBP5OrAFRu75Eua0eFeegCxOySGiHOVb42VbcAcsT6hIfH8izv2Luaz-7Hi-twcSLChoQG3Afc9iKrmnhhYmDbLpy6vqTc43N_gYdxAo9Y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033588"/>
            <a:ext cx="98774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22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amascus" charset="-78"/>
                <a:ea typeface="Damascus" charset="-78"/>
                <a:cs typeface="Damascus" charset="-78"/>
              </a:rPr>
              <a:t>Technical Approach: </a:t>
            </a:r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Context Vectors</a:t>
            </a:r>
            <a:endParaRPr lang="en-US" dirty="0"/>
          </a:p>
        </p:txBody>
      </p:sp>
      <p:sp>
        <p:nvSpPr>
          <p:cNvPr id="4" name="AutoShape 2" descr="https://lh4.googleusercontent.com/novO38FHioga_PN4EcP8ILNgx5tbCA0-UyQ-FM98_UG8z3EDOP-f2pzgzx44YLTzQDKwEUu2-rJkLNh39qSzlQDWT6cwOgpHwlhL0T4lA6m02Vilp7--ix--D8Dg_l7cb-fnAZM7QHI"/>
          <p:cNvSpPr>
            <a:spLocks noChangeAspect="1" noChangeArrowheads="1"/>
          </p:cNvSpPr>
          <p:nvPr/>
        </p:nvSpPr>
        <p:spPr bwMode="auto">
          <a:xfrm>
            <a:off x="-1" y="-1"/>
            <a:ext cx="3686629" cy="368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</a:t>
            </a:r>
            <a:r>
              <a:rPr lang="en-US" sz="17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        Objectives 		           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Technical Approach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6925" y="5101002"/>
            <a:ext cx="10291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Repeat for all occurrences of keyword</a:t>
            </a:r>
          </a:p>
          <a:p>
            <a:pPr marL="457200" indent="-457200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Singular Value Decomposition to vector of length 100</a:t>
            </a:r>
          </a:p>
          <a:p>
            <a:pPr marL="457200" indent="-457200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Calculate Average Semantic Density and Distributional Co-occurrence Score</a:t>
            </a:r>
            <a:endParaRPr lang="en-US" sz="2400" b="1" dirty="0">
              <a:solidFill>
                <a:schemeClr val="tx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4098" name="Picture 2" descr="https://lh5.googleusercontent.com/n1btC2wRWV5KfwXhFhZpQ48ImKB9XEZRYXQZfbpNjthMy04BMwpVNmpXObVm3WbU6zq9pfiwn3OUrO_NKF-h04UH751OGG1Wv51zw9Aeyu-9HsvL5Q-lfWbeg1TAZAhFthbfa9mvOF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14538"/>
            <a:ext cx="99536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2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Words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30" t="4111" r="22688"/>
          <a:stretch/>
        </p:blipFill>
        <p:spPr>
          <a:xfrm>
            <a:off x="7710408" y="1771650"/>
            <a:ext cx="2582444" cy="22889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411" t="14931" r="27339" b="8276"/>
          <a:stretch/>
        </p:blipFill>
        <p:spPr>
          <a:xfrm>
            <a:off x="1371600" y="1771650"/>
            <a:ext cx="2607191" cy="22937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7968" t="18011" r="25869" b="11949"/>
          <a:stretch/>
        </p:blipFill>
        <p:spPr>
          <a:xfrm>
            <a:off x="4389497" y="1771650"/>
            <a:ext cx="2910205" cy="22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Pronouns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Technical Approach: Deep Learning</a:t>
            </a:r>
            <a:endParaRPr lang="en-US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			        Objectives 		           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Technical Approach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92704" y="4042171"/>
            <a:ext cx="4368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Network is broken into sub-networks</a:t>
            </a:r>
          </a:p>
          <a:p>
            <a:pPr marL="457200" indent="-457200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E</a:t>
            </a:r>
            <a:r>
              <a:rPr lang="en-US" sz="2400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ach sub-network is signal</a:t>
            </a:r>
          </a:p>
          <a:p>
            <a:pPr marL="457200" indent="-457200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Deep Learning techniques so the network can learn the proper weights and biases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52477"/>
              </p:ext>
            </p:extLst>
          </p:nvPr>
        </p:nvGraphicFramePr>
        <p:xfrm>
          <a:off x="954855" y="1451274"/>
          <a:ext cx="3865118" cy="22856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7468"/>
                <a:gridCol w="660718"/>
                <a:gridCol w="791083"/>
                <a:gridCol w="538480"/>
                <a:gridCol w="547369"/>
              </a:tblGrid>
              <a:tr h="62493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peace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catholic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holy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1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document_001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1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1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document_002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3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5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1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document_003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188">
                <a:tc>
                  <a:txBody>
                    <a:bodyPr/>
                    <a:lstStyle/>
                    <a:p>
                      <a:pPr algn="ctr"/>
                      <a:endParaRPr lang="en-US" sz="1400" dirty="0" smtClean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34385"/>
              </p:ext>
            </p:extLst>
          </p:nvPr>
        </p:nvGraphicFramePr>
        <p:xfrm>
          <a:off x="5012832" y="1451274"/>
          <a:ext cx="4697185" cy="2297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7468"/>
                <a:gridCol w="632142"/>
                <a:gridCol w="831284"/>
                <a:gridCol w="821410"/>
                <a:gridCol w="1084881"/>
              </a:tblGrid>
              <a:tr h="636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Bahai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Dorothy Day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Integral Yoga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Sea Shepherds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1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document_001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1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1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document_002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1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1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document_003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188">
                <a:tc>
                  <a:txBody>
                    <a:bodyPr/>
                    <a:lstStyle/>
                    <a:p>
                      <a:pPr algn="ctr"/>
                      <a:endParaRPr lang="en-US" sz="1400" dirty="0" smtClean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44" y="1672525"/>
            <a:ext cx="457792" cy="23376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300" y="2195467"/>
            <a:ext cx="457792" cy="23376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44" y="2622188"/>
            <a:ext cx="457792" cy="23376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44" y="3017189"/>
            <a:ext cx="457792" cy="2337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76801" y="3426673"/>
            <a:ext cx="390284" cy="19929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83650" y="3426673"/>
            <a:ext cx="390284" cy="19929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14688" y="3426673"/>
            <a:ext cx="390284" cy="19929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64451" y="3426673"/>
            <a:ext cx="390284" cy="19929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20107">
            <a:off x="4335497" y="3437228"/>
            <a:ext cx="390284" cy="1992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72523" y="3437083"/>
            <a:ext cx="390284" cy="19929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500483" y="3437083"/>
            <a:ext cx="390284" cy="19929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81445" y="3442171"/>
            <a:ext cx="390284" cy="19929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012598" y="3440501"/>
            <a:ext cx="383458" cy="19580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20107">
            <a:off x="8873913" y="3450146"/>
            <a:ext cx="390284" cy="19929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855" y="4514043"/>
            <a:ext cx="5059135" cy="308097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831" y="1788934"/>
            <a:ext cx="4283378" cy="213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 Revisions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6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Expected Results</a:t>
            </a:r>
            <a:endParaRPr lang="en-US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			        Objectives 		            Technical Approach 			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Results</a:t>
            </a:r>
            <a:endParaRPr lang="en-US" sz="1700" dirty="0">
              <a:solidFill>
                <a:schemeClr val="tx2">
                  <a:lumMod val="90000"/>
                  <a:lumOff val="1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494235" y="2554416"/>
            <a:ext cx="2065209" cy="232474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8922301" y="3161652"/>
            <a:ext cx="1296690" cy="836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581848" y="3064332"/>
            <a:ext cx="82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7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4834688" y="3161652"/>
            <a:ext cx="1296690" cy="836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64107" y="2931958"/>
            <a:ext cx="2479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mtClean="0">
                <a:solidFill>
                  <a:schemeClr val="accent3">
                    <a:lumMod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Text</a:t>
            </a:r>
            <a:endParaRPr lang="en-US" sz="9600" b="1" dirty="0">
              <a:solidFill>
                <a:schemeClr val="accent3">
                  <a:lumMod val="5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692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Expected Results</a:t>
            </a:r>
            <a:endParaRPr lang="en-US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			        Objectives 		            Technical Approach 			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Results</a:t>
            </a:r>
            <a:endParaRPr lang="en-US" sz="1700" dirty="0">
              <a:solidFill>
                <a:schemeClr val="tx2">
                  <a:lumMod val="90000"/>
                  <a:lumOff val="1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494235" y="2554416"/>
            <a:ext cx="2065209" cy="232474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8922301" y="3161652"/>
            <a:ext cx="1296690" cy="836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581848" y="3064332"/>
            <a:ext cx="82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76" y="2702630"/>
            <a:ext cx="3387955" cy="202831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834688" y="3161652"/>
            <a:ext cx="1296690" cy="836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0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References</a:t>
            </a:r>
            <a:endParaRPr lang="en-US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28750"/>
            <a:ext cx="10174637" cy="4863562"/>
          </a:xfrm>
        </p:spPr>
        <p:txBody>
          <a:bodyPr>
            <a:noAutofit/>
          </a:bodyPr>
          <a:lstStyle/>
          <a:p>
            <a:pPr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Venuti, </a:t>
            </a: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Sachtjen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, McIntyre, Mishra, Hays, Brown. 2016. Predicting the tolerance level of religious discourse through computational linguistics. In 2016 IEEE Systems and Information Engineering Design Symposium (SIEDS), pages 309–314. IEEE</a:t>
            </a:r>
            <a:r>
              <a:rPr lang="en-US" sz="1800" dirty="0" smtClean="0">
                <a:latin typeface="Damascus" charset="-78"/>
                <a:ea typeface="Damascus" charset="-78"/>
                <a:cs typeface="Damascus" charset="-78"/>
              </a:rPr>
              <a:t>.</a:t>
            </a:r>
            <a:endParaRPr lang="en-US" sz="1800" dirty="0">
              <a:latin typeface="Damascus" charset="-78"/>
              <a:ea typeface="Damascus" charset="-78"/>
              <a:cs typeface="Damascus" charset="-78"/>
            </a:endParaRPr>
          </a:p>
          <a:p>
            <a:pPr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Venuti, McIntyre, Brown. “Optimization of the Modeling Approach for Predicting the Tolerance Level of Religious Discourse”, unpublished</a:t>
            </a:r>
            <a:r>
              <a:rPr lang="en-US" sz="1800" dirty="0" smtClean="0">
                <a:latin typeface="Damascus" charset="-78"/>
                <a:ea typeface="Damascus" charset="-78"/>
                <a:cs typeface="Damascus" charset="-78"/>
              </a:rPr>
              <a:t>.</a:t>
            </a:r>
            <a:endParaRPr lang="en-US" sz="1800" dirty="0">
              <a:latin typeface="Damascus" charset="-78"/>
              <a:ea typeface="Damascus" charset="-78"/>
              <a:cs typeface="Damascus" charset="-78"/>
            </a:endParaRPr>
          </a:p>
          <a:p>
            <a:pPr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Hacker, </a:t>
            </a: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Boje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, </a:t>
            </a: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Nisbett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, </a:t>
            </a: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Abdelali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 and Henry. “Interpreting Iranian Leaders’ Conflict Framing by Combining Latent Sentiment Analysis and Pragmatist Story Telling Theory,” National Communication Association Annual Conference, November 23, 2013</a:t>
            </a:r>
            <a:r>
              <a:rPr lang="en-US" sz="1800" dirty="0" smtClean="0">
                <a:latin typeface="Damascus" charset="-78"/>
                <a:ea typeface="Damascus" charset="-78"/>
                <a:cs typeface="Damascus" charset="-78"/>
              </a:rPr>
              <a:t>.</a:t>
            </a:r>
            <a:endParaRPr lang="en-US" sz="1800" dirty="0">
              <a:latin typeface="Damascus" charset="-78"/>
              <a:ea typeface="Damascus" charset="-78"/>
              <a:cs typeface="Damascus" charset="-78"/>
            </a:endParaRPr>
          </a:p>
          <a:p>
            <a:pPr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Bullinaria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 and Levy, “Extracting Semantic Representations from Word Co-</a:t>
            </a: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occurance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 Statistics: A Computational Study,” </a:t>
            </a:r>
            <a:r>
              <a:rPr lang="en-US" sz="1800" i="1" dirty="0">
                <a:latin typeface="Damascus" charset="-78"/>
                <a:ea typeface="Damascus" charset="-78"/>
                <a:cs typeface="Damascus" charset="-78"/>
              </a:rPr>
              <a:t>Behavior Research Methods, 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2007</a:t>
            </a:r>
            <a:r>
              <a:rPr lang="en-US" sz="1800" dirty="0" smtClean="0">
                <a:latin typeface="Damascus" charset="-78"/>
                <a:ea typeface="Damascus" charset="-78"/>
                <a:cs typeface="Damascus" charset="-78"/>
              </a:rPr>
              <a:t>.</a:t>
            </a:r>
            <a:endParaRPr lang="en-US" sz="1800" dirty="0">
              <a:latin typeface="Damascus" charset="-78"/>
              <a:ea typeface="Damascus" charset="-78"/>
              <a:cs typeface="Damascus" charset="-78"/>
            </a:endParaRPr>
          </a:p>
          <a:p>
            <a:pPr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Nielsen, “Neural Networks and Deep Learning”, Determination Press, 2015. 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  <a:hlinkClick r:id="rId2"/>
              </a:rPr>
              <a:t>http://neuralnetworksanddeeplearning.com/index.html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 </a:t>
            </a:r>
          </a:p>
          <a:p>
            <a:pPr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Janusz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, </a:t>
            </a: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Stawicki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, Nguyen. 2014. Adaptive Learning for Improving Semantic Tagging of Scientific Articles. Proceedings of the 2014 Federated Conference on Computer Science and Information Systems, pages 27–34.</a:t>
            </a:r>
          </a:p>
          <a:p>
            <a:pPr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endParaRPr lang="en-US" sz="1600" dirty="0"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9372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75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>
                <a:latin typeface="Damascus" charset="-78"/>
                <a:ea typeface="Damascus" charset="-78"/>
                <a:cs typeface="Damascus" charset="-78"/>
              </a:rPr>
              <a:t>Problem: How to work with Value-Based Groups?</a:t>
            </a:r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/>
            </a:r>
            <a:br>
              <a:rPr lang="en-US" dirty="0" smtClean="0">
                <a:latin typeface="Damascus" charset="-78"/>
                <a:ea typeface="Damascus" charset="-78"/>
                <a:cs typeface="Damascus" charset="-78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What is a value-based group?</a:t>
            </a:r>
          </a:p>
          <a:p>
            <a:pPr marL="865188" lvl="1" indent="-419100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Religious</a:t>
            </a:r>
          </a:p>
          <a:p>
            <a:pPr marL="865188" lvl="1" indent="-419100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Political</a:t>
            </a:r>
          </a:p>
          <a:p>
            <a:pPr marL="865188" lvl="1" indent="-419100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Any group motivated by a set of values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Who needs to work with value-based groups?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US Government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Humanitarian Groups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Business Leaders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</a:t>
            </a:r>
            <a:r>
              <a:rPr lang="en-US" sz="17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        Objectives 		            Technical Approach 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Damascus" charset="-78"/>
                <a:ea typeface="Damascus" charset="-78"/>
                <a:cs typeface="Damascus" charset="-78"/>
              </a:rPr>
              <a:t>UVA Initiative on Conflict, Politics, and Religion</a:t>
            </a:r>
            <a:endParaRPr lang="en-US" sz="4000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60168"/>
            <a:ext cx="5263736" cy="3581400"/>
          </a:xfrm>
        </p:spPr>
        <p:txBody>
          <a:bodyPr>
            <a:normAutofit/>
          </a:bodyPr>
          <a:lstStyle/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3000" b="1" dirty="0">
                <a:solidFill>
                  <a:schemeClr val="accent3"/>
                </a:solidFill>
                <a:latin typeface="Damascus" charset="-78"/>
                <a:ea typeface="Damascus" charset="-78"/>
                <a:cs typeface="Damascus" charset="-78"/>
              </a:rPr>
              <a:t>1-9</a:t>
            </a:r>
            <a:r>
              <a:rPr lang="en-US" sz="3000" dirty="0">
                <a:latin typeface="Damascus" charset="-78"/>
                <a:ea typeface="Damascus" charset="-78"/>
                <a:cs typeface="Damascus" charset="-78"/>
              </a:rPr>
              <a:t> Linguistic Rigidity </a:t>
            </a:r>
            <a:r>
              <a:rPr lang="en-US" sz="3000" dirty="0" smtClean="0">
                <a:latin typeface="Damascus" charset="-78"/>
                <a:ea typeface="Damascus" charset="-78"/>
                <a:cs typeface="Damascus" charset="-78"/>
              </a:rPr>
              <a:t>Scale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endParaRPr lang="en-US" sz="1000" dirty="0">
              <a:latin typeface="Damascus" charset="-78"/>
              <a:ea typeface="Damascus" charset="-78"/>
              <a:cs typeface="Damascus" charset="-78"/>
            </a:endParaRPr>
          </a:p>
          <a:p>
            <a:pPr marL="692150" lvl="1" indent="-461963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Number of definitions not the definition itself is what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matters</a:t>
            </a:r>
          </a:p>
          <a:p>
            <a:pPr marL="692150" lvl="1" indent="-461963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endParaRPr lang="en-US" sz="1000" dirty="0">
              <a:latin typeface="Damascus" charset="-78"/>
              <a:ea typeface="Damascus" charset="-78"/>
              <a:cs typeface="Damascus" charset="-78"/>
            </a:endParaRPr>
          </a:p>
          <a:p>
            <a:pPr marL="692150" lvl="1" indent="-461963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Venuti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et al. 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automated model</a:t>
            </a:r>
          </a:p>
          <a:p>
            <a:endParaRPr lang="en-US" sz="24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6765963" y="2773380"/>
            <a:ext cx="4862286" cy="534237"/>
            <a:chOff x="6635336" y="2773380"/>
            <a:chExt cx="4862286" cy="53423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635336" y="3293101"/>
              <a:ext cx="4862286" cy="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635336" y="2773380"/>
              <a:ext cx="4862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/>
                  </a:solidFill>
                  <a:latin typeface="Damascus" charset="-78"/>
                  <a:ea typeface="Damascus" charset="-78"/>
                  <a:cs typeface="Damascus" charset="-78"/>
                </a:rPr>
                <a:t>1     2     3     4     5     6     7     8     9</a:t>
              </a:r>
              <a:endParaRPr lang="en-US" sz="2400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838536" y="3147961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368309" y="3155221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927107" y="3147959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485905" y="3155221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030199" y="3147965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03505" y="3155219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118770" y="3147961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692078" y="3155218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221853" y="3162477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5144494" y="4190158"/>
            <a:ext cx="6881114" cy="1851410"/>
            <a:chOff x="5175975" y="4260344"/>
            <a:chExt cx="6881114" cy="1851410"/>
          </a:xfrm>
        </p:grpSpPr>
        <p:sp>
          <p:nvSpPr>
            <p:cNvPr id="48" name="Rounded Rectangle 47"/>
            <p:cNvSpPr/>
            <p:nvPr/>
          </p:nvSpPr>
          <p:spPr>
            <a:xfrm>
              <a:off x="7711469" y="4260344"/>
              <a:ext cx="1689111" cy="72886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75975" y="5632359"/>
              <a:ext cx="1735892" cy="468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Damascus" charset="-78"/>
                  <a:ea typeface="Damascus" charset="-78"/>
                  <a:cs typeface="Damascus" charset="-78"/>
                </a:rPr>
                <a:t>Self-Sacrifice</a:t>
              </a:r>
              <a:endParaRPr lang="en-US" sz="2000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27392" y="4430849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Damascus" charset="-78"/>
                  <a:ea typeface="Damascus" charset="-78"/>
                  <a:cs typeface="Damascus" charset="-78"/>
                </a:rPr>
                <a:t>Holy</a:t>
              </a:r>
              <a:endParaRPr lang="en-US" sz="2400" b="1" dirty="0">
                <a:solidFill>
                  <a:schemeClr val="bg1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11867" y="5643272"/>
              <a:ext cx="1659120" cy="468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Damascus" charset="-78"/>
                  <a:ea typeface="Damascus" charset="-78"/>
                  <a:cs typeface="Damascus" charset="-78"/>
                </a:rPr>
                <a:t>Compassion</a:t>
              </a:r>
              <a:endParaRPr lang="en-US" sz="2000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689893" y="5643272"/>
              <a:ext cx="1204064" cy="468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Damascus" charset="-78"/>
                  <a:ea typeface="Damascus" charset="-78"/>
                  <a:cs typeface="Damascus" charset="-78"/>
                </a:rPr>
                <a:t>Wisdom</a:t>
              </a:r>
              <a:endParaRPr lang="en-US" sz="2000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90068" y="5632359"/>
              <a:ext cx="2167021" cy="468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Damascus" charset="-78"/>
                  <a:ea typeface="Damascus" charset="-78"/>
                  <a:cs typeface="Damascus" charset="-78"/>
                </a:rPr>
                <a:t>Trustworthiness</a:t>
              </a:r>
              <a:endParaRPr lang="en-US" sz="2000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cxnSp>
          <p:nvCxnSpPr>
            <p:cNvPr id="35" name="Straight Arrow Connector 34"/>
            <p:cNvCxnSpPr>
              <a:endCxn id="26" idx="0"/>
            </p:cNvCxnSpPr>
            <p:nvPr/>
          </p:nvCxnSpPr>
          <p:spPr>
            <a:xfrm flipH="1">
              <a:off x="7741427" y="5116170"/>
              <a:ext cx="435806" cy="52710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27" idx="0"/>
            </p:cNvCxnSpPr>
            <p:nvPr/>
          </p:nvCxnSpPr>
          <p:spPr>
            <a:xfrm>
              <a:off x="8905462" y="5116170"/>
              <a:ext cx="386463" cy="52710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28" idx="0"/>
            </p:cNvCxnSpPr>
            <p:nvPr/>
          </p:nvCxnSpPr>
          <p:spPr>
            <a:xfrm>
              <a:off x="9525667" y="4927863"/>
              <a:ext cx="1447912" cy="704496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29" idx="0"/>
            </p:cNvCxnSpPr>
            <p:nvPr/>
          </p:nvCxnSpPr>
          <p:spPr>
            <a:xfrm flipH="1">
              <a:off x="6043922" y="4927863"/>
              <a:ext cx="1542461" cy="704496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Down Arrow 52"/>
          <p:cNvSpPr/>
          <p:nvPr/>
        </p:nvSpPr>
        <p:spPr>
          <a:xfrm>
            <a:off x="8390262" y="2101517"/>
            <a:ext cx="389579" cy="601677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</a:t>
            </a:r>
            <a:r>
              <a:rPr lang="en-US" sz="17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        Objectives 		            Technical Approach 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59" name="Chevron 58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hevron 59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hevron 60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07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 smtClean="0">
                <a:latin typeface="Damascus" charset="-78"/>
                <a:ea typeface="Damascus" charset="-78"/>
                <a:cs typeface="Damascus" charset="-78"/>
              </a:rPr>
              <a:t>Objectives &amp; Goals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0778" y="1867542"/>
            <a:ext cx="9601200" cy="3581400"/>
          </a:xfrm>
        </p:spPr>
        <p:txBody>
          <a:bodyPr>
            <a:noAutofit/>
          </a:bodyPr>
          <a:lstStyle/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Large-Scale Goals:</a:t>
            </a:r>
            <a:endParaRPr lang="en-US" sz="2600" dirty="0">
              <a:latin typeface="Damascus" charset="-78"/>
              <a:ea typeface="Damascus" charset="-78"/>
              <a:cs typeface="Damascus" charset="-78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Real-time recommendations to organizations on the ground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Team 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Goals: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Tune the Signal Processing Model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Test a Deep Learning Model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Language Agnostic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Other Groups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			      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Objectives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            Technical Approach 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92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15386" y="2379887"/>
            <a:ext cx="8361229" cy="209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none" dirty="0" smtClean="0">
                <a:solidFill>
                  <a:schemeClr val="bg2"/>
                </a:solidFill>
                <a:latin typeface="Damascus" charset="-78"/>
                <a:ea typeface="Damascus" charset="-78"/>
                <a:cs typeface="Damascus" charset="-78"/>
              </a:rPr>
              <a:t>Technical Approach</a:t>
            </a:r>
            <a:endParaRPr lang="en-US" sz="5400" cap="none" dirty="0">
              <a:solidFill>
                <a:schemeClr val="bg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9324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Damascus" charset="-78"/>
                <a:ea typeface="Damascus" charset="-78"/>
                <a:cs typeface="Damascus" charset="-78"/>
              </a:rPr>
              <a:t>Technical Approach: Signal </a:t>
            </a:r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Processing</a:t>
            </a:r>
            <a:endParaRPr lang="en-US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78000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Performative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Signals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Number of judgements (noun + “to be” verb + </a:t>
            </a:r>
            <a:r>
              <a:rPr lang="en-US" sz="2600" dirty="0" err="1">
                <a:latin typeface="Damascus" charset="-78"/>
                <a:ea typeface="Damascus" charset="-78"/>
                <a:cs typeface="Damascus" charset="-78"/>
              </a:rPr>
              <a:t>adj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/</a:t>
            </a:r>
            <a:r>
              <a:rPr lang="en-US" sz="2600" dirty="0" err="1">
                <a:latin typeface="Damascus" charset="-78"/>
                <a:ea typeface="Damascus" charset="-78"/>
                <a:cs typeface="Damascus" charset="-78"/>
              </a:rPr>
              <a:t>adv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)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Context Vectors (Semantic Density and Cosine Similarity)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Network Analysis (Eigenvector Centrality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)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endParaRPr lang="en-US" sz="1000" dirty="0">
              <a:latin typeface="Damascus" charset="-78"/>
              <a:ea typeface="Damascus" charset="-78"/>
              <a:cs typeface="Damascus" charset="-78"/>
            </a:endParaRPr>
          </a:p>
          <a:p>
            <a:pPr marL="0" indent="0"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Semantic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Signals</a:t>
            </a:r>
          </a:p>
          <a:p>
            <a:pPr marL="808038" lvl="1" indent="-390525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Topic Modeling</a:t>
            </a:r>
          </a:p>
          <a:p>
            <a:pPr marL="808038" lvl="1" indent="-390525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Sentiment Analysis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			        Objectives 		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           Technical Approach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0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amascus" charset="-78"/>
                <a:ea typeface="Damascus" charset="-78"/>
                <a:cs typeface="Damascus" charset="-78"/>
              </a:rPr>
              <a:t>Technical Approach: </a:t>
            </a:r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Context Vectors</a:t>
            </a:r>
            <a:endParaRPr lang="en-US" dirty="0"/>
          </a:p>
        </p:txBody>
      </p:sp>
      <p:sp>
        <p:nvSpPr>
          <p:cNvPr id="4" name="AutoShape 2" descr="https://lh4.googleusercontent.com/novO38FHioga_PN4EcP8ILNgx5tbCA0-UyQ-FM98_UG8z3EDOP-f2pzgzx44YLTzQDKwEUu2-rJkLNh39qSzlQDWT6cwOgpHwlhL0T4lA6m02Vilp7--ix--D8Dg_l7cb-fnAZM7QHI"/>
          <p:cNvSpPr>
            <a:spLocks noChangeAspect="1" noChangeArrowheads="1"/>
          </p:cNvSpPr>
          <p:nvPr/>
        </p:nvSpPr>
        <p:spPr bwMode="auto">
          <a:xfrm>
            <a:off x="-1" y="-1"/>
            <a:ext cx="3686629" cy="368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</a:t>
            </a:r>
            <a:r>
              <a:rPr lang="en-US" sz="17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        Objectives 		           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Technical Approach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https://lh4.googleusercontent.com/novO38FHioga_PN4EcP8ILNgx5tbCA0-UyQ-FM98_UG8z3EDOP-f2pzgzx44YLTzQDKwEUu2-rJkLNh39qSzlQDWT6cwOgpHwlhL0T4lA6m02Vilp7--ix--D8Dg_l7cb-fnAZM7QH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2033588"/>
            <a:ext cx="98393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76338" y="5201916"/>
            <a:ext cx="2226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Raw Text</a:t>
            </a:r>
            <a:endParaRPr lang="en-US" sz="2400" b="1" dirty="0">
              <a:solidFill>
                <a:schemeClr val="tx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9960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amascus" charset="-78"/>
                <a:ea typeface="Damascus" charset="-78"/>
                <a:cs typeface="Damascus" charset="-78"/>
              </a:rPr>
              <a:t>Technical Approach: </a:t>
            </a:r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Context Vectors</a:t>
            </a:r>
            <a:endParaRPr lang="en-US" dirty="0"/>
          </a:p>
        </p:txBody>
      </p:sp>
      <p:sp>
        <p:nvSpPr>
          <p:cNvPr id="4" name="AutoShape 2" descr="https://lh4.googleusercontent.com/novO38FHioga_PN4EcP8ILNgx5tbCA0-UyQ-FM98_UG8z3EDOP-f2pzgzx44YLTzQDKwEUu2-rJkLNh39qSzlQDWT6cwOgpHwlhL0T4lA6m02Vilp7--ix--D8Dg_l7cb-fnAZM7QHI"/>
          <p:cNvSpPr>
            <a:spLocks noChangeAspect="1" noChangeArrowheads="1"/>
          </p:cNvSpPr>
          <p:nvPr/>
        </p:nvSpPr>
        <p:spPr bwMode="auto">
          <a:xfrm>
            <a:off x="-1" y="-1"/>
            <a:ext cx="3686629" cy="368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</a:t>
            </a:r>
            <a:r>
              <a:rPr lang="en-US" sz="17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        Objectives 		           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Technical Approach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6338" y="5201916"/>
            <a:ext cx="282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Identify Keywords</a:t>
            </a:r>
            <a:endParaRPr lang="en-US" sz="2400" b="1" dirty="0">
              <a:solidFill>
                <a:schemeClr val="tx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2050" name="Picture 2" descr="https://lh3.googleusercontent.com/91NVIDKtAIJJNZdi2oH_6dGTaTTml5xVb3FBnSwxWKYtgzgm59FCWP2rq13slPHAW1LlfFrrg9V5gs1_CztqaSgSTmsZUNE-eEJdwJsgYRd91wlLfsdjyU-CKcEtVFl8w_ABvSqyhs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2024063"/>
            <a:ext cx="1000125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7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795</TotalTime>
  <Words>564</Words>
  <Application>Microsoft Macintosh PowerPoint</Application>
  <PresentationFormat>Widescreen</PresentationFormat>
  <Paragraphs>134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 Unicode MS</vt:lpstr>
      <vt:lpstr>Calibri</vt:lpstr>
      <vt:lpstr>Damascus</vt:lpstr>
      <vt:lpstr>Franklin Gothic Book</vt:lpstr>
      <vt:lpstr>Arial</vt:lpstr>
      <vt:lpstr>Crop</vt:lpstr>
      <vt:lpstr>Computational Analysis of Religious and Ideological Linguistic Behavior</vt:lpstr>
      <vt:lpstr>PowerPoint Presentation</vt:lpstr>
      <vt:lpstr>Problem: How to work with Value-Based Groups?  </vt:lpstr>
      <vt:lpstr>UVA Initiative on Conflict, Politics, and Religion</vt:lpstr>
      <vt:lpstr>Objectives &amp; Goals </vt:lpstr>
      <vt:lpstr>PowerPoint Presentation</vt:lpstr>
      <vt:lpstr>Technical Approach: Signal Processing</vt:lpstr>
      <vt:lpstr>Technical Approach: Context Vectors</vt:lpstr>
      <vt:lpstr>Technical Approach: Context Vectors</vt:lpstr>
      <vt:lpstr>Technical Approach: Context Vectors</vt:lpstr>
      <vt:lpstr>Technical Approach: Context Vectors</vt:lpstr>
      <vt:lpstr>Value Words</vt:lpstr>
      <vt:lpstr>Pronouns</vt:lpstr>
      <vt:lpstr>Technical Approach: Deep Learning</vt:lpstr>
      <vt:lpstr>Model  Revisions</vt:lpstr>
      <vt:lpstr>Expected Results</vt:lpstr>
      <vt:lpstr>Expected Results</vt:lpstr>
      <vt:lpstr>References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Analysis of Reliougs and Idealogical lingusitc Behavior</dc:title>
  <dc:creator>Leigh Harton</dc:creator>
  <cp:lastModifiedBy>Leigh Harton</cp:lastModifiedBy>
  <cp:revision>45</cp:revision>
  <cp:lastPrinted>2016-10-06T19:17:51Z</cp:lastPrinted>
  <dcterms:created xsi:type="dcterms:W3CDTF">2016-10-04T15:37:45Z</dcterms:created>
  <dcterms:modified xsi:type="dcterms:W3CDTF">2016-11-14T21:12:53Z</dcterms:modified>
</cp:coreProperties>
</file>